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Astron" panose="020B0604020202020204" charset="0"/>
      <p:regular r:id="rId29"/>
    </p:embeddedFont>
    <p:embeddedFont>
      <p:font typeface="Be Vietnam" panose="020B0604020202020204" charset="0"/>
      <p:regular r:id="rId30"/>
    </p:embeddedFont>
    <p:embeddedFont>
      <p:font typeface="Be Vietnam Ultra-Bold" panose="020B0604020202020204" charset="0"/>
      <p:regular r:id="rId31"/>
    </p:embeddedFont>
    <p:embeddedFont>
      <p:font typeface="Canva Sans" panose="020B0604020202020204" charset="0"/>
      <p:regular r:id="rId32"/>
    </p:embeddedFont>
    <p:embeddedFont>
      <p:font typeface="Canva Sans Bold" panose="020B0604020202020204" charset="0"/>
      <p:regular r:id="rId33"/>
    </p:embeddedFont>
    <p:embeddedFont>
      <p:font typeface="Canva Sans Medium" panose="020B0604020202020204" charset="0"/>
      <p:regular r:id="rId34"/>
    </p:embeddedFont>
    <p:embeddedFont>
      <p:font typeface="IBM Plex Sans" panose="020B0503050203000203" pitchFamily="34" charset="0"/>
      <p:regular r:id="rId35"/>
    </p:embeddedFont>
    <p:embeddedFont>
      <p:font typeface="IBM Plex Sans Bold" panose="020B0803050203000203" charset="0"/>
      <p:regular r:id="rId36"/>
    </p:embeddedFont>
    <p:embeddedFont>
      <p:font typeface="Open Sauce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4267" y="4117789"/>
            <a:ext cx="13139465" cy="144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0"/>
              </a:lnSpc>
            </a:pPr>
            <a:r>
              <a:rPr lang="en-US" sz="6000" u="none" strike="noStrik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ARTIFICIAL</a:t>
            </a:r>
          </a:p>
          <a:p>
            <a:pPr marL="0" lvl="0" indent="0" algn="ctr">
              <a:lnSpc>
                <a:spcPts val="4920"/>
              </a:lnSpc>
            </a:pPr>
            <a:r>
              <a:rPr lang="en-US" sz="6000" u="none" strike="noStrik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INTELLIGENCE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58731" y="5680261"/>
            <a:ext cx="11350197" cy="101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499" spc="10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This presentation will introduce  AI model project, </a:t>
            </a:r>
          </a:p>
          <a:p>
            <a:pPr algn="ctr">
              <a:lnSpc>
                <a:spcPts val="2874"/>
              </a:lnSpc>
            </a:pPr>
            <a:r>
              <a:rPr lang="en-US" sz="2499" spc="109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highlighting its objectives, methodologies, and potential impact</a:t>
            </a:r>
          </a:p>
          <a:p>
            <a:pPr algn="ctr">
              <a:lnSpc>
                <a:spcPts val="2300"/>
              </a:lnSpc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3091" y="4277068"/>
            <a:ext cx="1037801" cy="10378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47108" y="4277068"/>
            <a:ext cx="1037801" cy="10378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962615" y="7641845"/>
            <a:ext cx="9542430" cy="63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0"/>
              </a:lnSpc>
            </a:pPr>
            <a:r>
              <a:rPr lang="en-US" sz="3699" spc="373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HAND WRITTEN DIGIT RECOGNITION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51940" y="5692607"/>
            <a:ext cx="13695616" cy="245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•• Contains 70,000 grayscale images of handwritten digits (0-9)</a:t>
            </a:r>
          </a:p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•• Each image is 28x28 pixels</a:t>
            </a:r>
          </a:p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•• Used for training and testing digit classification models.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endParaRPr lang="en-US" sz="35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96000" y="2628900"/>
            <a:ext cx="980463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Dataset: MNIST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587" r="13587"/>
          <a:stretch>
            <a:fillRect/>
          </a:stretch>
        </p:blipFill>
        <p:spPr>
          <a:xfrm>
            <a:off x="137064" y="800100"/>
            <a:ext cx="5262605" cy="40647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2027" y="613410"/>
            <a:ext cx="17785973" cy="967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Scope of MNIST Data</a:t>
            </a:r>
          </a:p>
          <a:p>
            <a:pPr algn="l">
              <a:lnSpc>
                <a:spcPts val="4620"/>
              </a:lnSpc>
            </a:pPr>
            <a:endParaRPr lang="en-US" sz="3799" b="1">
              <a:solidFill>
                <a:srgbClr val="00C0B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MNIST dataset is widely used in machine learning and computer vision. Its key applications include: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 Research:</a:t>
            </a:r>
          </a:p>
          <a:p>
            <a:pPr marL="1424940" lvl="2" indent="-474980" algn="l">
              <a:lnSpc>
                <a:spcPts val="4620"/>
              </a:lnSpc>
              <a:buFont typeface="Arial"/>
              <a:buChar char="⚬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Classifying handwritten digits.</a:t>
            </a:r>
          </a:p>
          <a:p>
            <a:pPr marL="1424940" lvl="2" indent="-474980" algn="l">
              <a:lnSpc>
                <a:spcPts val="4620"/>
              </a:lnSpc>
              <a:buFont typeface="Arial"/>
              <a:buChar char="⚬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Benchmarking algorithms and models.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Deep Learning Development:</a:t>
            </a:r>
          </a:p>
          <a:p>
            <a:pPr marL="1424940" lvl="2" indent="-474980" algn="l">
              <a:lnSpc>
                <a:spcPts val="4620"/>
              </a:lnSpc>
              <a:buFont typeface="Arial"/>
              <a:buChar char="⚬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Testing CNNs for image recognition.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Educational Use:</a:t>
            </a:r>
          </a:p>
          <a:p>
            <a:pPr marL="1424940" lvl="2" indent="-474980" algn="l">
              <a:lnSpc>
                <a:spcPts val="4620"/>
              </a:lnSpc>
              <a:buFont typeface="Arial"/>
              <a:buChar char="⚬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Teaching supervised learning, data preprocessing, and neural network training.</a:t>
            </a:r>
          </a:p>
          <a:p>
            <a:pPr marL="712470" lvl="1" indent="-356235" algn="l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Real-world Use Cases:</a:t>
            </a:r>
          </a:p>
          <a:p>
            <a:pPr marL="1424940" lvl="2" indent="-474980" algn="l">
              <a:lnSpc>
                <a:spcPts val="4620"/>
              </a:lnSpc>
              <a:buFont typeface="Arial"/>
              <a:buChar char="⚬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Handwritten document digitization.</a:t>
            </a:r>
          </a:p>
          <a:p>
            <a:pPr marL="1424940" lvl="2" indent="-474980" algn="l">
              <a:lnSpc>
                <a:spcPts val="4620"/>
              </a:lnSpc>
              <a:buFont typeface="Arial"/>
              <a:buChar char="⚬"/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Optical character recognition (OCR).</a:t>
            </a:r>
          </a:p>
          <a:p>
            <a:pPr algn="l">
              <a:lnSpc>
                <a:spcPts val="4620"/>
              </a:lnSpc>
            </a:pPr>
            <a:endParaRPr lang="en-US" sz="3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00"/>
              </a:lnSpc>
            </a:pPr>
            <a:endParaRPr lang="en-US" sz="3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500"/>
              </a:lnSpc>
            </a:pPr>
            <a:endParaRPr lang="en-US" sz="3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851" y="7218468"/>
            <a:ext cx="5704445" cy="29825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54740" y="2879612"/>
            <a:ext cx="1833660" cy="183366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06746" y="371142"/>
            <a:ext cx="16230600" cy="861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endParaRPr/>
          </a:p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Ingestion: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ingestion refers to the process of loading data into a system or program for further processing or analysis.</a:t>
            </a: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How MNIST Data is Ingested in the Code: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torchvision.datasets.MNIST is used to load the data.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Parameters:</a:t>
            </a:r>
          </a:p>
          <a:p>
            <a:pPr marL="1209045" lvl="2" indent="-403015" algn="just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root: Directory to store the data.</a:t>
            </a:r>
          </a:p>
          <a:p>
            <a:pPr marL="1209045" lvl="2" indent="-403015" algn="just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train: Loads training or test data.</a:t>
            </a:r>
          </a:p>
          <a:p>
            <a:pPr marL="1209045" lvl="2" indent="-403015" algn="just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download: Downloads the data if not already available.</a:t>
            </a:r>
          </a:p>
          <a:p>
            <a:pPr marL="1209045" lvl="2" indent="-403015" algn="just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transform: Converts the data into PyTorch tensors.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Process:</a:t>
            </a:r>
          </a:p>
          <a:p>
            <a:pPr marL="604523" lvl="1" indent="-302261" algn="just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Download: Data is fetched if not present locally.</a:t>
            </a:r>
          </a:p>
          <a:p>
            <a:pPr marL="604523" lvl="1" indent="-302261" algn="just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Read: Images and labels are loaded into memory.</a:t>
            </a:r>
          </a:p>
          <a:p>
            <a:pPr marL="604523" lvl="1" indent="-302261" algn="just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Transform: Images are converted to tensors and normalized.</a:t>
            </a: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114300"/>
            <a:ext cx="16866877" cy="907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 b="1" dirty="0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Wrangling:</a:t>
            </a:r>
          </a:p>
          <a:p>
            <a:pPr algn="just">
              <a:lnSpc>
                <a:spcPts val="5879"/>
              </a:lnSpc>
            </a:pPr>
            <a:endParaRPr lang="en-US" sz="4199" b="1" dirty="0">
              <a:solidFill>
                <a:srgbClr val="00C0B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wrangling is the process of cleaning and preparing data for analysis or training. For MNIST, this includes:</a:t>
            </a:r>
          </a:p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Cleaning:</a:t>
            </a:r>
          </a:p>
          <a:p>
            <a:pPr marL="1338582" lvl="2" indent="-446194" algn="just">
              <a:lnSpc>
                <a:spcPts val="4340"/>
              </a:lnSpc>
              <a:buFont typeface="Arial"/>
              <a:buChar char="⚬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MNIST is already clean, with no missing or invalid data.</a:t>
            </a:r>
          </a:p>
          <a:p>
            <a:pPr marL="1338582" lvl="2" indent="-446194" algn="just">
              <a:lnSpc>
                <a:spcPts val="4340"/>
              </a:lnSpc>
              <a:buFont typeface="Arial"/>
              <a:buChar char="⚬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Pixel values are often pre-normalized.</a:t>
            </a:r>
          </a:p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Transformation:</a:t>
            </a:r>
          </a:p>
          <a:p>
            <a:pPr marL="1338582" lvl="2" indent="-446194" algn="just">
              <a:lnSpc>
                <a:spcPts val="4340"/>
              </a:lnSpc>
              <a:buFont typeface="Arial"/>
              <a:buChar char="⚬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Images are converted into tensors using </a:t>
            </a:r>
            <a:r>
              <a:rPr lang="en-US" sz="31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ToTensor</a:t>
            </a: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().</a:t>
            </a:r>
          </a:p>
          <a:p>
            <a:pPr marL="1338582" lvl="2" indent="-446194" algn="just">
              <a:lnSpc>
                <a:spcPts val="4340"/>
              </a:lnSpc>
              <a:buFont typeface="Arial"/>
              <a:buChar char="⚬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Pixel values are scaled to the range [0, 1] by dividing by 255.</a:t>
            </a:r>
          </a:p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Normalization:</a:t>
            </a:r>
          </a:p>
          <a:p>
            <a:pPr marL="1338582" lvl="2" indent="-446194" algn="just">
              <a:lnSpc>
                <a:spcPts val="4340"/>
              </a:lnSpc>
              <a:buFont typeface="Arial"/>
              <a:buChar char="⚬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Helps ensure a consistent data distribution for faster training.</a:t>
            </a:r>
          </a:p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Splitting:</a:t>
            </a:r>
          </a:p>
          <a:p>
            <a:pPr marL="1338582" lvl="2" indent="-446194" algn="just">
              <a:lnSpc>
                <a:spcPts val="4340"/>
              </a:lnSpc>
              <a:buFont typeface="Arial"/>
              <a:buChar char="⚬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Set: 60,000 images.</a:t>
            </a:r>
          </a:p>
          <a:p>
            <a:pPr marL="1338582" lvl="2" indent="-446194" algn="just">
              <a:lnSpc>
                <a:spcPts val="4340"/>
              </a:lnSpc>
              <a:buFont typeface="Arial"/>
              <a:buChar char="⚬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 Set: 10,000 images.</a:t>
            </a:r>
          </a:p>
          <a:p>
            <a:pPr marL="1338582" lvl="2" indent="-446194" algn="just">
              <a:lnSpc>
                <a:spcPts val="4340"/>
              </a:lnSpc>
              <a:buFont typeface="Arial"/>
              <a:buChar char="⚬"/>
            </a:pP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train parameter in </a:t>
            </a:r>
            <a:r>
              <a:rPr lang="en-US" sz="31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datasets.MNIST</a:t>
            </a:r>
            <a:r>
              <a:rPr lang="en-US" sz="31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defines which set to load.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60579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22549" y="223314"/>
            <a:ext cx="3098056" cy="127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05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4800" y="8267700"/>
            <a:ext cx="1543829" cy="17557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5520" y="3780319"/>
            <a:ext cx="16792480" cy="624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6"/>
              </a:lnSpc>
            </a:pPr>
            <a:r>
              <a:rPr lang="en-US" sz="5083" dirty="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•• NORMALIZE PIXEL VALUES TO RANGE [0,1]</a:t>
            </a:r>
          </a:p>
          <a:p>
            <a:pPr algn="l">
              <a:lnSpc>
                <a:spcPts val="7116"/>
              </a:lnSpc>
            </a:pPr>
            <a:r>
              <a:rPr lang="en-US" sz="5083" dirty="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•• Reshape data for CNN and RNN architectures</a:t>
            </a:r>
          </a:p>
          <a:p>
            <a:pPr algn="l">
              <a:lnSpc>
                <a:spcPts val="7116"/>
              </a:lnSpc>
            </a:pPr>
            <a:r>
              <a:rPr lang="en-US" sz="5083" dirty="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•• Apply one-hot encoding to labels</a:t>
            </a:r>
          </a:p>
          <a:p>
            <a:pPr algn="l">
              <a:lnSpc>
                <a:spcPts val="7116"/>
              </a:lnSpc>
            </a:pPr>
            <a:r>
              <a:rPr lang="en-US" sz="5083" dirty="0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•• Data augmentation using </a:t>
            </a:r>
            <a:r>
              <a:rPr lang="en-US" sz="5083" dirty="0" err="1">
                <a:solidFill>
                  <a:srgbClr val="EEEEEE"/>
                </a:solidFill>
                <a:latin typeface="Canva Sans"/>
                <a:ea typeface="Canva Sans"/>
                <a:cs typeface="Canva Sans"/>
                <a:sym typeface="Canva Sans"/>
              </a:rPr>
              <a:t>ImageDataGenerator</a:t>
            </a:r>
            <a:endParaRPr lang="en-US" sz="5083" dirty="0">
              <a:solidFill>
                <a:srgbClr val="EEEEE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116"/>
              </a:lnSpc>
              <a:spcBef>
                <a:spcPct val="0"/>
              </a:spcBef>
            </a:pPr>
            <a:endParaRPr lang="en-US" sz="5083" dirty="0">
              <a:solidFill>
                <a:srgbClr val="EEEEE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86200" y="1104900"/>
            <a:ext cx="10037444" cy="111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6"/>
              </a:lnSpc>
              <a:spcBef>
                <a:spcPct val="0"/>
              </a:spcBef>
            </a:pPr>
            <a:r>
              <a:rPr lang="en-US" sz="8300" b="1" dirty="0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Preprocessing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14139" y="2593174"/>
            <a:ext cx="11491559" cy="1207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MODEL</a:t>
            </a:r>
          </a:p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DEVELOPMENT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52577" y="4828908"/>
            <a:ext cx="12414683" cy="349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 spc="17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We built a CNN model to recognize handwritten digits from the MNIST dataset. It uses layers to extract features and classify digits, trained with optimization techniques for accuracy.</a:t>
            </a:r>
          </a:p>
          <a:p>
            <a:pPr marL="0" lvl="0" indent="0" algn="l">
              <a:lnSpc>
                <a:spcPts val="4599"/>
              </a:lnSpc>
              <a:spcBef>
                <a:spcPct val="0"/>
              </a:spcBef>
            </a:pPr>
            <a:endParaRPr lang="en-US" sz="3999" spc="175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22549" y="223314"/>
            <a:ext cx="3098056" cy="127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06</a:t>
            </a:r>
          </a:p>
        </p:txBody>
      </p:sp>
      <p:sp>
        <p:nvSpPr>
          <p:cNvPr id="5" name="Freeform 5"/>
          <p:cNvSpPr/>
          <p:nvPr/>
        </p:nvSpPr>
        <p:spPr>
          <a:xfrm rot="-1124499">
            <a:off x="1280188" y="4144299"/>
            <a:ext cx="3256538" cy="6754590"/>
          </a:xfrm>
          <a:custGeom>
            <a:avLst/>
            <a:gdLst/>
            <a:ahLst/>
            <a:cxnLst/>
            <a:rect l="l" t="t" r="r" b="b"/>
            <a:pathLst>
              <a:path w="3256538" h="6754590">
                <a:moveTo>
                  <a:pt x="0" y="0"/>
                </a:moveTo>
                <a:lnTo>
                  <a:pt x="3256538" y="0"/>
                </a:lnTo>
                <a:lnTo>
                  <a:pt x="3256538" y="6754590"/>
                </a:lnTo>
                <a:lnTo>
                  <a:pt x="0" y="6754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91627" y="3309840"/>
            <a:ext cx="1833660" cy="18336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3964" y="154967"/>
            <a:ext cx="16640073" cy="1055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 of Handwritten Digit Recognition AI Model:</a:t>
            </a:r>
          </a:p>
          <a:p>
            <a:pPr algn="just">
              <a:lnSpc>
                <a:spcPts val="5319"/>
              </a:lnSpc>
            </a:pPr>
            <a:endParaRPr lang="en-US" sz="3799" b="1">
              <a:solidFill>
                <a:srgbClr val="00C0B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12465" lvl="1" indent="-356233" algn="just">
              <a:lnSpc>
                <a:spcPts val="4619"/>
              </a:lnSpc>
              <a:buAutoNum type="arabi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Environment Setup:</a:t>
            </a:r>
          </a:p>
          <a:p>
            <a:pPr marL="1424930" lvl="2" indent="-474977" algn="just">
              <a:lnSpc>
                <a:spcPts val="4619"/>
              </a:lnSpc>
              <a:buAutoNum type="alphaL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Installed required libraries: torch, torchvision, matplotlib, numpy, pandas etc.</a:t>
            </a:r>
          </a:p>
          <a:p>
            <a:pPr marL="712465" lvl="1" indent="-356233" algn="just">
              <a:lnSpc>
                <a:spcPts val="4619"/>
              </a:lnSpc>
              <a:buAutoNum type="arabi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 Loading:</a:t>
            </a:r>
          </a:p>
          <a:p>
            <a:pPr marL="1424930" lvl="2" indent="-474977" algn="just">
              <a:lnSpc>
                <a:spcPts val="4619"/>
              </a:lnSpc>
              <a:buAutoNum type="alphaL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Loaded the MNIST dataset using torchvision.datasets.MNIST.</a:t>
            </a:r>
          </a:p>
          <a:p>
            <a:pPr marL="1424930" lvl="2" indent="-474977" algn="just">
              <a:lnSpc>
                <a:spcPts val="4619"/>
              </a:lnSpc>
              <a:buAutoNum type="alphaL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Split into training and testing sets.</a:t>
            </a:r>
          </a:p>
          <a:p>
            <a:pPr marL="712465" lvl="1" indent="-356233" algn="just">
              <a:lnSpc>
                <a:spcPts val="4619"/>
              </a:lnSpc>
              <a:buAutoNum type="arabi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Transformation:</a:t>
            </a:r>
          </a:p>
          <a:p>
            <a:pPr marL="1424930" lvl="2" indent="-474977" algn="just">
              <a:lnSpc>
                <a:spcPts val="4619"/>
              </a:lnSpc>
              <a:buAutoNum type="alphaL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Used ToTensor() to scale image pixel values to [0, 1].</a:t>
            </a:r>
          </a:p>
          <a:p>
            <a:pPr marL="712465" lvl="1" indent="-356233" algn="just">
              <a:lnSpc>
                <a:spcPts val="4619"/>
              </a:lnSpc>
              <a:buAutoNum type="arabi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Visualization:</a:t>
            </a:r>
          </a:p>
          <a:p>
            <a:pPr marL="1424930" lvl="2" indent="-474977" algn="just">
              <a:lnSpc>
                <a:spcPts val="4619"/>
              </a:lnSpc>
              <a:buAutoNum type="alphaL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Displayed sample images with matplotlib for inspection.</a:t>
            </a:r>
          </a:p>
          <a:p>
            <a:pPr marL="712465" lvl="1" indent="-356233" algn="just">
              <a:lnSpc>
                <a:spcPts val="4619"/>
              </a:lnSpc>
              <a:buAutoNum type="arabi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Architecture:</a:t>
            </a:r>
          </a:p>
          <a:p>
            <a:pPr marL="1424930" lvl="2" indent="-474977" algn="just">
              <a:lnSpc>
                <a:spcPts val="4619"/>
              </a:lnSpc>
              <a:buAutoNum type="alphaL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Created a model following 3 ARCHITECTURES </a:t>
            </a:r>
          </a:p>
          <a:p>
            <a:pPr marL="2137395" lvl="3" indent="-534349" algn="just">
              <a:lnSpc>
                <a:spcPts val="4619"/>
              </a:lnSpc>
              <a:buAutoNum type="romanL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CNN</a:t>
            </a:r>
          </a:p>
          <a:p>
            <a:pPr marL="2137395" lvl="3" indent="-534349" algn="just">
              <a:lnSpc>
                <a:spcPts val="4619"/>
              </a:lnSpc>
              <a:buAutoNum type="romanL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RNN</a:t>
            </a:r>
          </a:p>
          <a:p>
            <a:pPr marL="2137395" lvl="3" indent="-534349" algn="just">
              <a:lnSpc>
                <a:spcPts val="4619"/>
              </a:lnSpc>
              <a:buAutoNum type="romanLcPeriod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SVM</a:t>
            </a:r>
          </a:p>
          <a:p>
            <a:pPr algn="just">
              <a:lnSpc>
                <a:spcPts val="4059"/>
              </a:lnSpc>
            </a:pPr>
            <a:endParaRPr lang="en-US" sz="32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816925" y="0"/>
            <a:ext cx="1987963" cy="2057400"/>
          </a:xfrm>
          <a:custGeom>
            <a:avLst/>
            <a:gdLst/>
            <a:ahLst/>
            <a:cxnLst/>
            <a:rect l="l" t="t" r="r" b="b"/>
            <a:pathLst>
              <a:path w="1987963" h="2057400">
                <a:moveTo>
                  <a:pt x="0" y="0"/>
                </a:moveTo>
                <a:lnTo>
                  <a:pt x="1987963" y="0"/>
                </a:lnTo>
                <a:lnTo>
                  <a:pt x="198796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497104" y="6731809"/>
            <a:ext cx="3762196" cy="2812241"/>
          </a:xfrm>
          <a:custGeom>
            <a:avLst/>
            <a:gdLst/>
            <a:ahLst/>
            <a:cxnLst/>
            <a:rect l="l" t="t" r="r" b="b"/>
            <a:pathLst>
              <a:path w="3762196" h="2812241">
                <a:moveTo>
                  <a:pt x="0" y="0"/>
                </a:moveTo>
                <a:lnTo>
                  <a:pt x="3762196" y="0"/>
                </a:lnTo>
                <a:lnTo>
                  <a:pt x="3762196" y="2812241"/>
                </a:lnTo>
                <a:lnTo>
                  <a:pt x="0" y="2812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84392" y="7325675"/>
            <a:ext cx="1833660" cy="183366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44520" y="211449"/>
            <a:ext cx="6623421" cy="4114800"/>
          </a:xfrm>
          <a:custGeom>
            <a:avLst/>
            <a:gdLst/>
            <a:ahLst/>
            <a:cxnLst/>
            <a:rect l="l" t="t" r="r" b="b"/>
            <a:pathLst>
              <a:path w="6623421" h="4114800">
                <a:moveTo>
                  <a:pt x="0" y="0"/>
                </a:moveTo>
                <a:lnTo>
                  <a:pt x="6623420" y="0"/>
                </a:lnTo>
                <a:lnTo>
                  <a:pt x="6623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4520" y="6185720"/>
            <a:ext cx="5523221" cy="4114800"/>
          </a:xfrm>
          <a:custGeom>
            <a:avLst/>
            <a:gdLst/>
            <a:ahLst/>
            <a:cxnLst/>
            <a:rect l="l" t="t" r="r" b="b"/>
            <a:pathLst>
              <a:path w="5523221" h="4114800">
                <a:moveTo>
                  <a:pt x="0" y="0"/>
                </a:moveTo>
                <a:lnTo>
                  <a:pt x="5523222" y="0"/>
                </a:lnTo>
                <a:lnTo>
                  <a:pt x="55232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767741" y="3543300"/>
            <a:ext cx="12071118" cy="407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 spc="175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•• Uses convolutional layers for feature  extraction</a:t>
            </a:r>
          </a:p>
          <a:p>
            <a:pPr algn="just">
              <a:lnSpc>
                <a:spcPts val="4599"/>
              </a:lnSpc>
            </a:pPr>
            <a:r>
              <a:rPr lang="en-US" sz="3999" spc="175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•• Pooling layers reduce spatial dimensions</a:t>
            </a:r>
          </a:p>
          <a:p>
            <a:pPr algn="just">
              <a:lnSpc>
                <a:spcPts val="4599"/>
              </a:lnSpc>
            </a:pPr>
            <a:r>
              <a:rPr lang="en-US" sz="3999" spc="175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•• Fully connected layers classify digits</a:t>
            </a:r>
          </a:p>
          <a:p>
            <a:pPr algn="just">
              <a:lnSpc>
                <a:spcPts val="4599"/>
              </a:lnSpc>
            </a:pPr>
            <a:r>
              <a:rPr lang="en-US" sz="3999" spc="175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•• Uses </a:t>
            </a:r>
            <a:r>
              <a:rPr lang="en-US" sz="3999" spc="175" dirty="0" err="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ReLU</a:t>
            </a:r>
            <a:r>
              <a:rPr lang="en-US" sz="3999" spc="175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activation and </a:t>
            </a:r>
            <a:r>
              <a:rPr lang="en-US" sz="3999" spc="175" dirty="0" err="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Softmax</a:t>
            </a:r>
            <a:r>
              <a:rPr lang="en-US" sz="3999" spc="175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for output.</a:t>
            </a:r>
          </a:p>
          <a:p>
            <a:pPr marL="0" lvl="0" indent="0" algn="just">
              <a:lnSpc>
                <a:spcPts val="4599"/>
              </a:lnSpc>
              <a:spcBef>
                <a:spcPct val="0"/>
              </a:spcBef>
            </a:pPr>
            <a:endParaRPr lang="en-US" sz="3999" spc="175" dirty="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767741" y="2268849"/>
            <a:ext cx="4500622" cy="578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68"/>
              </a:lnSpc>
              <a:spcBef>
                <a:spcPct val="0"/>
              </a:spcBef>
            </a:pPr>
            <a:r>
              <a:rPr lang="en-US" sz="5083" b="1" dirty="0">
                <a:solidFill>
                  <a:srgbClr val="5CE1E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CNN MOD</a:t>
            </a:r>
            <a:r>
              <a:rPr lang="en-US" sz="5083" b="1" u="none" strike="noStrike" dirty="0">
                <a:solidFill>
                  <a:srgbClr val="5CE1E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06022" y="2689117"/>
            <a:ext cx="6081978" cy="6021158"/>
          </a:xfrm>
          <a:custGeom>
            <a:avLst/>
            <a:gdLst/>
            <a:ahLst/>
            <a:cxnLst/>
            <a:rect l="l" t="t" r="r" b="b"/>
            <a:pathLst>
              <a:path w="6081978" h="6021158">
                <a:moveTo>
                  <a:pt x="0" y="0"/>
                </a:moveTo>
                <a:lnTo>
                  <a:pt x="6081978" y="0"/>
                </a:lnTo>
                <a:lnTo>
                  <a:pt x="6081978" y="6021158"/>
                </a:lnTo>
                <a:lnTo>
                  <a:pt x="0" y="602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617787"/>
            <a:ext cx="11177231" cy="36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•• Processes sequential image data row-wise</a:t>
            </a:r>
          </a:p>
          <a:p>
            <a:pPr algn="l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•• LSTM layers capture temporal dependencies</a:t>
            </a:r>
          </a:p>
          <a:p>
            <a:pPr algn="l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•• Dense layers classify digits</a:t>
            </a:r>
          </a:p>
          <a:p>
            <a:pPr algn="l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•• Uses Softmax activation for multi-class classification.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endParaRPr lang="en-US" sz="39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11921" y="506791"/>
            <a:ext cx="1353169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RNN (LSTM) Model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424358">
            <a:off x="14048565" y="702698"/>
            <a:ext cx="1962223" cy="223154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424358">
            <a:off x="14048565" y="702698"/>
            <a:ext cx="1962223" cy="223154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454167" y="6214302"/>
            <a:ext cx="4833833" cy="4114800"/>
          </a:xfrm>
          <a:custGeom>
            <a:avLst/>
            <a:gdLst/>
            <a:ahLst/>
            <a:cxnLst/>
            <a:rect l="l" t="t" r="r" b="b"/>
            <a:pathLst>
              <a:path w="4833833" h="4114800">
                <a:moveTo>
                  <a:pt x="0" y="0"/>
                </a:moveTo>
                <a:lnTo>
                  <a:pt x="4833833" y="0"/>
                </a:lnTo>
                <a:lnTo>
                  <a:pt x="48338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82601" y="4421917"/>
            <a:ext cx="11177231" cy="259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•• Uses flattened image data as input</a:t>
            </a:r>
          </a:p>
          <a:p>
            <a:pPr algn="l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•• Applies Support Vector Classification</a:t>
            </a:r>
          </a:p>
          <a:p>
            <a:pPr algn="l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•• Kernel trick for feature transformation</a:t>
            </a:r>
          </a:p>
          <a:p>
            <a:pPr algn="l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•• Works well on smaller datasets.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endParaRPr lang="en-US" sz="39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63897" y="2095500"/>
            <a:ext cx="994566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SVM 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1944" y="1143000"/>
            <a:ext cx="9613823" cy="9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91"/>
              </a:lnSpc>
              <a:spcBef>
                <a:spcPct val="0"/>
              </a:spcBef>
            </a:pPr>
            <a:r>
              <a:rPr lang="en-US" sz="694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873069" y="7945230"/>
            <a:ext cx="3915669" cy="127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57722" y="2833869"/>
            <a:ext cx="6234569" cy="5975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9"/>
              </a:lnSpc>
            </a:pPr>
            <a:r>
              <a:rPr lang="en-US" sz="3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INTRODUCTION TO AI &amp; DL</a:t>
            </a:r>
          </a:p>
          <a:p>
            <a:pPr algn="l">
              <a:lnSpc>
                <a:spcPts val="5939"/>
              </a:lnSpc>
            </a:pPr>
            <a:r>
              <a:rPr lang="en-US" sz="3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OVERVIEW</a:t>
            </a:r>
          </a:p>
          <a:p>
            <a:pPr algn="l">
              <a:lnSpc>
                <a:spcPts val="5939"/>
              </a:lnSpc>
            </a:pPr>
            <a:r>
              <a:rPr lang="en-US" sz="3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LIBRARIES USED</a:t>
            </a:r>
          </a:p>
          <a:p>
            <a:pPr algn="l">
              <a:lnSpc>
                <a:spcPts val="5939"/>
              </a:lnSpc>
            </a:pPr>
            <a:r>
              <a:rPr lang="en-US" sz="3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METHODOLOGY</a:t>
            </a:r>
          </a:p>
          <a:p>
            <a:pPr algn="l">
              <a:lnSpc>
                <a:spcPts val="5939"/>
              </a:lnSpc>
            </a:pPr>
            <a:r>
              <a:rPr lang="en-US" sz="3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</a:t>
            </a:r>
          </a:p>
          <a:p>
            <a:pPr algn="l">
              <a:lnSpc>
                <a:spcPts val="5939"/>
              </a:lnSpc>
            </a:pPr>
            <a:r>
              <a:rPr lang="en-US" sz="3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MODELS DEVELOPMENT</a:t>
            </a:r>
          </a:p>
          <a:p>
            <a:pPr algn="l">
              <a:lnSpc>
                <a:spcPts val="5939"/>
              </a:lnSpc>
            </a:pPr>
            <a:r>
              <a:rPr lang="en-US" sz="3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 &amp; USAGES</a:t>
            </a:r>
          </a:p>
          <a:p>
            <a:pPr marL="0" lvl="0" indent="0" algn="l">
              <a:lnSpc>
                <a:spcPts val="5939"/>
              </a:lnSpc>
            </a:pPr>
            <a:r>
              <a:rPr lang="en-US" sz="3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21745" y="1127752"/>
            <a:ext cx="751323" cy="854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08270" y="8592522"/>
            <a:ext cx="1925004" cy="21892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062" y="539093"/>
            <a:ext cx="1833660" cy="1833660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1344249" y="3648025"/>
            <a:ext cx="4119081" cy="3385136"/>
          </a:xfrm>
          <a:custGeom>
            <a:avLst/>
            <a:gdLst/>
            <a:ahLst/>
            <a:cxnLst/>
            <a:rect l="l" t="t" r="r" b="b"/>
            <a:pathLst>
              <a:path w="4119081" h="3385136">
                <a:moveTo>
                  <a:pt x="0" y="0"/>
                </a:moveTo>
                <a:lnTo>
                  <a:pt x="4119081" y="0"/>
                </a:lnTo>
                <a:lnTo>
                  <a:pt x="4119081" y="3385136"/>
                </a:lnTo>
                <a:lnTo>
                  <a:pt x="0" y="338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424358">
            <a:off x="6693044" y="7741212"/>
            <a:ext cx="1962223" cy="223154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4428008" y="6172200"/>
            <a:ext cx="3859992" cy="4114800"/>
          </a:xfrm>
          <a:custGeom>
            <a:avLst/>
            <a:gdLst/>
            <a:ahLst/>
            <a:cxnLst/>
            <a:rect l="l" t="t" r="r" b="b"/>
            <a:pathLst>
              <a:path w="3859992" h="4114800">
                <a:moveTo>
                  <a:pt x="0" y="0"/>
                </a:moveTo>
                <a:lnTo>
                  <a:pt x="3859992" y="0"/>
                </a:lnTo>
                <a:lnTo>
                  <a:pt x="3859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82601" y="4385695"/>
            <a:ext cx="11177231" cy="311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•• CNN and RNN trained using Adam optimizer and categorical cross-entropy loss</a:t>
            </a:r>
          </a:p>
          <a:p>
            <a:pPr algn="l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•• SVM trained using linear kernel</a:t>
            </a:r>
          </a:p>
          <a:p>
            <a:pPr algn="l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•• Evaluated on MNIST test set.</a:t>
            </a:r>
          </a:p>
          <a:p>
            <a:pPr algn="l">
              <a:lnSpc>
                <a:spcPts val="4079"/>
              </a:lnSpc>
            </a:pPr>
            <a:endParaRPr lang="en-US" sz="39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79"/>
              </a:lnSpc>
              <a:spcBef>
                <a:spcPct val="0"/>
              </a:spcBef>
            </a:pPr>
            <a:endParaRPr lang="en-US" sz="39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42929" y="1647022"/>
            <a:ext cx="994566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Training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441714"/>
            <a:ext cx="4420448" cy="4516422"/>
          </a:xfrm>
          <a:custGeom>
            <a:avLst/>
            <a:gdLst/>
            <a:ahLst/>
            <a:cxnLst/>
            <a:rect l="l" t="t" r="r" b="b"/>
            <a:pathLst>
              <a:path w="4420448" h="4516422">
                <a:moveTo>
                  <a:pt x="0" y="0"/>
                </a:moveTo>
                <a:lnTo>
                  <a:pt x="4420448" y="0"/>
                </a:lnTo>
                <a:lnTo>
                  <a:pt x="4420448" y="4516422"/>
                </a:lnTo>
                <a:lnTo>
                  <a:pt x="0" y="4516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40031" y="3094617"/>
            <a:ext cx="13877077" cy="551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6. Training Process: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Used the Adam optimizer(advanced optimization algorithm) to update model parameters.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Applied Cross-Entropy Loss to measure prediction error.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 the model for 3 epochs with mini-batches of size 32.</a:t>
            </a:r>
          </a:p>
          <a:p>
            <a:pPr algn="l">
              <a:lnSpc>
                <a:spcPts val="4759"/>
              </a:lnSpc>
            </a:pPr>
            <a:endParaRPr lang="en-US" sz="39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77200" y="6819900"/>
            <a:ext cx="2133600" cy="2426447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46364" y="61215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06400" y="647700"/>
            <a:ext cx="5024842" cy="4821755"/>
          </a:xfrm>
          <a:custGeom>
            <a:avLst/>
            <a:gdLst/>
            <a:ahLst/>
            <a:cxnLst/>
            <a:rect l="l" t="t" r="r" b="b"/>
            <a:pathLst>
              <a:path w="5024842" h="4821755">
                <a:moveTo>
                  <a:pt x="0" y="0"/>
                </a:moveTo>
                <a:lnTo>
                  <a:pt x="5024842" y="0"/>
                </a:lnTo>
                <a:lnTo>
                  <a:pt x="5024842" y="4821755"/>
                </a:lnTo>
                <a:lnTo>
                  <a:pt x="0" y="4821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93632" y="1839264"/>
            <a:ext cx="8115300" cy="58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MODEL PERFORMANCE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8151" y="3315876"/>
            <a:ext cx="10306050" cy="333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 spc="17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•• CNN Accuracy: 98%</a:t>
            </a:r>
          </a:p>
          <a:p>
            <a:pPr algn="l">
              <a:lnSpc>
                <a:spcPts val="4599"/>
              </a:lnSpc>
            </a:pPr>
            <a:r>
              <a:rPr lang="en-US" sz="3999" spc="17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•• RNN Accuracy: 96%</a:t>
            </a:r>
          </a:p>
          <a:p>
            <a:pPr algn="l">
              <a:lnSpc>
                <a:spcPts val="4599"/>
              </a:lnSpc>
            </a:pPr>
            <a:r>
              <a:rPr lang="en-US" sz="3999" spc="17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•• SVM Accuracy: 92%</a:t>
            </a:r>
          </a:p>
          <a:p>
            <a:pPr algn="l">
              <a:lnSpc>
                <a:spcPts val="4599"/>
              </a:lnSpc>
            </a:pPr>
            <a:r>
              <a:rPr lang="en-US" sz="3999" spc="17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•• CNN outperforms other models in digit recognition.</a:t>
            </a:r>
          </a:p>
          <a:p>
            <a:pPr algn="l">
              <a:lnSpc>
                <a:spcPts val="3449"/>
              </a:lnSpc>
            </a:pPr>
            <a:endParaRPr lang="en-US" sz="3999" spc="175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190735">
            <a:off x="14942405" y="2093287"/>
            <a:ext cx="1592995" cy="181164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46364" y="61215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93632" y="1839264"/>
            <a:ext cx="8115300" cy="58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MODEL PERFORMANCE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8151" y="3315876"/>
            <a:ext cx="10306050" cy="407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r>
              <a:rPr lang="en-US" sz="3999" spc="175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•• CNN provides the best performance for handwritten digit recognition.</a:t>
            </a:r>
          </a:p>
          <a:p>
            <a:pPr algn="l">
              <a:lnSpc>
                <a:spcPts val="4599"/>
              </a:lnSpc>
            </a:pPr>
            <a:r>
              <a:rPr lang="en-US" sz="3999" spc="175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•• RNN (LSTM) is useful for sequence-based tasks.</a:t>
            </a:r>
          </a:p>
          <a:p>
            <a:pPr algn="l">
              <a:lnSpc>
                <a:spcPts val="4599"/>
              </a:lnSpc>
            </a:pPr>
            <a:r>
              <a:rPr lang="en-US" sz="3999" spc="175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•• SVM is a good choice for small datasets but lacks scalability.</a:t>
            </a:r>
          </a:p>
          <a:p>
            <a:pPr algn="l">
              <a:lnSpc>
                <a:spcPts val="4599"/>
              </a:lnSpc>
            </a:pPr>
            <a:endParaRPr lang="en-US" sz="3999" spc="175" dirty="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3C3056C-21D1-3694-D15E-D9A506B80FD0}"/>
              </a:ext>
            </a:extLst>
          </p:cNvPr>
          <p:cNvSpPr/>
          <p:nvPr/>
        </p:nvSpPr>
        <p:spPr>
          <a:xfrm>
            <a:off x="13839853" y="4078913"/>
            <a:ext cx="3859992" cy="4114800"/>
          </a:xfrm>
          <a:custGeom>
            <a:avLst/>
            <a:gdLst/>
            <a:ahLst/>
            <a:cxnLst/>
            <a:rect l="l" t="t" r="r" b="b"/>
            <a:pathLst>
              <a:path w="3859992" h="4114800">
                <a:moveTo>
                  <a:pt x="0" y="0"/>
                </a:moveTo>
                <a:lnTo>
                  <a:pt x="3859992" y="0"/>
                </a:lnTo>
                <a:lnTo>
                  <a:pt x="3859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20800" y="3098927"/>
            <a:ext cx="4109489" cy="4089145"/>
          </a:xfrm>
          <a:custGeom>
            <a:avLst/>
            <a:gdLst/>
            <a:ahLst/>
            <a:cxnLst/>
            <a:rect l="l" t="t" r="r" b="b"/>
            <a:pathLst>
              <a:path w="4109489" h="4089145">
                <a:moveTo>
                  <a:pt x="0" y="0"/>
                </a:moveTo>
                <a:lnTo>
                  <a:pt x="4109489" y="0"/>
                </a:lnTo>
                <a:lnTo>
                  <a:pt x="4109489" y="4089144"/>
                </a:lnTo>
                <a:lnTo>
                  <a:pt x="0" y="408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519882">
            <a:off x="7620000" y="7048500"/>
            <a:ext cx="2362200" cy="26864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248598"/>
            <a:ext cx="10306050" cy="120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FUTURE DIRECTIONS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7640" y="5153025"/>
            <a:ext cx="1030605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999" spc="13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The future of handwritten digit recognition lies in enhancing accuracy, scalability, and real-world applications like banking and education while fostering AI innovation.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2549" y="223314"/>
            <a:ext cx="3098056" cy="127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07</a:t>
            </a: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826" y="20320"/>
            <a:ext cx="11389233" cy="1015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Usage of the model:</a:t>
            </a:r>
          </a:p>
          <a:p>
            <a:pPr algn="l">
              <a:lnSpc>
                <a:spcPts val="6859"/>
              </a:lnSpc>
            </a:pPr>
            <a:endParaRPr lang="en-US" sz="4899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Banking and Finance: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Processing handwritten checks and forms.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Education: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Automatic grading of handwritten assignments.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Healthcare: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Digitizing handwritten medical prescriptions and records.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Postal Services: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Recognizing postal codes and addresses for mail sorting.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Document Digitization: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Converting handwritten notes into digital formats.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Authentication Systems: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Signature and handwriting verification.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Assistive Technologies: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Helping visually impaired individuals read handwritten text.</a:t>
            </a:r>
          </a:p>
          <a:p>
            <a:pPr marL="604523" lvl="1" indent="-302261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Historical Archives: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Digitizing and preserving ancient handwritten manuscripts.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556228" y="748411"/>
            <a:ext cx="5054886" cy="2786506"/>
          </a:xfrm>
          <a:custGeom>
            <a:avLst/>
            <a:gdLst/>
            <a:ahLst/>
            <a:cxnLst/>
            <a:rect l="l" t="t" r="r" b="b"/>
            <a:pathLst>
              <a:path w="5054886" h="2786506">
                <a:moveTo>
                  <a:pt x="0" y="0"/>
                </a:moveTo>
                <a:lnTo>
                  <a:pt x="5054886" y="0"/>
                </a:lnTo>
                <a:lnTo>
                  <a:pt x="5054886" y="2786507"/>
                </a:lnTo>
                <a:lnTo>
                  <a:pt x="0" y="27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053" y="4995053"/>
            <a:ext cx="7164067" cy="37457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02000" y="2651238"/>
            <a:ext cx="1688871" cy="19206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27170" y="6044553"/>
            <a:ext cx="1833660" cy="183366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241917" y="5143500"/>
            <a:ext cx="4119081" cy="3385136"/>
          </a:xfrm>
          <a:custGeom>
            <a:avLst/>
            <a:gdLst/>
            <a:ahLst/>
            <a:cxnLst/>
            <a:rect l="l" t="t" r="r" b="b"/>
            <a:pathLst>
              <a:path w="4119081" h="3385136">
                <a:moveTo>
                  <a:pt x="0" y="0"/>
                </a:moveTo>
                <a:lnTo>
                  <a:pt x="4119081" y="0"/>
                </a:lnTo>
                <a:lnTo>
                  <a:pt x="4119081" y="3385136"/>
                </a:lnTo>
                <a:lnTo>
                  <a:pt x="0" y="338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81548" y="1114425"/>
            <a:ext cx="10306050" cy="68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RESULT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61588" y="2651238"/>
            <a:ext cx="94233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Presenting Code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97386" y="2794110"/>
            <a:ext cx="12093228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THANK YOU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27170" y="4226670"/>
            <a:ext cx="1833660" cy="18336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38974" y="6758013"/>
            <a:ext cx="3021856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610"/>
              </a:lnSpc>
            </a:pPr>
            <a:r>
              <a:rPr lang="en-US" sz="3000" b="1" u="none" strike="noStrike" spc="7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THYNK</a:t>
            </a:r>
          </a:p>
          <a:p>
            <a:pPr marL="0" lvl="0" indent="0" algn="r">
              <a:lnSpc>
                <a:spcPts val="2610"/>
              </a:lnSpc>
            </a:pPr>
            <a:r>
              <a:rPr lang="en-US" sz="3000" b="1" u="none" strike="noStrike" spc="75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UNLIMITED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20976" y="1165696"/>
            <a:ext cx="5666912" cy="3116258"/>
          </a:xfrm>
          <a:custGeom>
            <a:avLst/>
            <a:gdLst/>
            <a:ahLst/>
            <a:cxnLst/>
            <a:rect l="l" t="t" r="r" b="b"/>
            <a:pathLst>
              <a:path w="5666912" h="3116258">
                <a:moveTo>
                  <a:pt x="0" y="0"/>
                </a:moveTo>
                <a:lnTo>
                  <a:pt x="5666912" y="0"/>
                </a:lnTo>
                <a:lnTo>
                  <a:pt x="5666912" y="3116258"/>
                </a:lnTo>
                <a:lnTo>
                  <a:pt x="0" y="311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44" b="-20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6553" y="6068130"/>
            <a:ext cx="5584543" cy="3190170"/>
          </a:xfrm>
          <a:custGeom>
            <a:avLst/>
            <a:gdLst/>
            <a:ahLst/>
            <a:cxnLst/>
            <a:rect l="l" t="t" r="r" b="b"/>
            <a:pathLst>
              <a:path w="5584543" h="3190170">
                <a:moveTo>
                  <a:pt x="0" y="0"/>
                </a:moveTo>
                <a:lnTo>
                  <a:pt x="5584543" y="0"/>
                </a:lnTo>
                <a:lnTo>
                  <a:pt x="5584543" y="3190170"/>
                </a:lnTo>
                <a:lnTo>
                  <a:pt x="0" y="3190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3418" y="1956585"/>
            <a:ext cx="11183254" cy="232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The ability of computer systems to perform tasks that typically require human intelligence</a:t>
            </a:r>
          </a:p>
          <a:p>
            <a:pPr algn="l">
              <a:lnSpc>
                <a:spcPts val="3080"/>
              </a:lnSpc>
            </a:pPr>
            <a:endParaRPr lang="en-US" sz="2200" b="1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AI means making machines act like humans by learning, solving problems, making decisions, and understanding language. It includes areas like machine learning, language processing, and robotics..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23847" y="6842954"/>
            <a:ext cx="11266502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 type of artificial intelligence (AI) that uses artificial neural networks to teach computers how to process data in a way that resembles the human brain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Deep Learning is a subset of machine learning that uses neural networks with many layers (hence "deep") to automatically learn and extract features from data.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6553" y="296699"/>
            <a:ext cx="454220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24723" y="5385027"/>
            <a:ext cx="6519862" cy="123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1"/>
              </a:lnSpc>
            </a:pPr>
            <a:r>
              <a:rPr lang="en-US" sz="7250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084277" y="1814962"/>
            <a:ext cx="7199463" cy="8700257"/>
          </a:xfrm>
          <a:custGeom>
            <a:avLst/>
            <a:gdLst/>
            <a:ahLst/>
            <a:cxnLst/>
            <a:rect l="l" t="t" r="r" b="b"/>
            <a:pathLst>
              <a:path w="7199463" h="8700257">
                <a:moveTo>
                  <a:pt x="7199463" y="0"/>
                </a:moveTo>
                <a:lnTo>
                  <a:pt x="0" y="0"/>
                </a:lnTo>
                <a:lnTo>
                  <a:pt x="0" y="8700257"/>
                </a:lnTo>
                <a:lnTo>
                  <a:pt x="7199463" y="8700257"/>
                </a:lnTo>
                <a:lnTo>
                  <a:pt x="719946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40478"/>
            <a:ext cx="11146277" cy="58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5083">
                <a:solidFill>
                  <a:srgbClr val="5CE1E6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</a:t>
            </a:r>
            <a:r>
              <a:rPr lang="en-US" sz="5083" u="none" strike="noStrike">
                <a:solidFill>
                  <a:srgbClr val="5CE1E6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913" y="1159511"/>
            <a:ext cx="13220038" cy="935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8"/>
              </a:lnSpc>
            </a:pPr>
            <a:r>
              <a:rPr lang="en-US" sz="2555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Handwritten Digit Recognition Using AI</a:t>
            </a:r>
          </a:p>
          <a:p>
            <a:pPr marL="551837" lvl="1" indent="-275918" algn="just">
              <a:lnSpc>
                <a:spcPts val="3578"/>
              </a:lnSpc>
              <a:buFont typeface="Arial"/>
              <a:buChar char="•"/>
            </a:pPr>
            <a:r>
              <a:rPr lang="en-US" sz="255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  <a:r>
              <a:rPr lang="en-US" sz="25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959721" lvl="2" indent="-319907" algn="just">
              <a:lnSpc>
                <a:spcPts val="3111"/>
              </a:lnSpc>
              <a:buFont typeface="Arial"/>
              <a:buChar char="⚬"/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Build a machine learning model to recognize handwritten digits (0–9).</a:t>
            </a:r>
          </a:p>
          <a:p>
            <a:pPr marL="551837" lvl="1" indent="-275918" algn="just">
              <a:lnSpc>
                <a:spcPts val="3578"/>
              </a:lnSpc>
              <a:buFont typeface="Arial"/>
              <a:buChar char="•"/>
            </a:pPr>
            <a:r>
              <a:rPr lang="en-US" sz="255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</a:t>
            </a:r>
            <a:r>
              <a:rPr lang="en-US" sz="25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959721" lvl="2" indent="-319907" algn="just">
              <a:lnSpc>
                <a:spcPts val="3111"/>
              </a:lnSpc>
              <a:buFont typeface="Arial"/>
              <a:buChar char="⚬"/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MNIST Dataset:</a:t>
            </a:r>
          </a:p>
          <a:p>
            <a:pPr marL="1439581" lvl="3" indent="-359895" algn="just">
              <a:lnSpc>
                <a:spcPts val="3111"/>
              </a:lnSpc>
              <a:buFont typeface="Arial"/>
              <a:buChar char="￭"/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70,000 grayscale images (28x28 pixels).</a:t>
            </a:r>
          </a:p>
          <a:p>
            <a:pPr marL="1439581" lvl="3" indent="-359895" algn="just">
              <a:lnSpc>
                <a:spcPts val="3111"/>
              </a:lnSpc>
              <a:buFont typeface="Arial"/>
              <a:buChar char="￭"/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60,000 for training, 10,000 for testing.</a:t>
            </a:r>
          </a:p>
          <a:p>
            <a:pPr marL="551837" lvl="1" indent="-275918" algn="just">
              <a:lnSpc>
                <a:spcPts val="3578"/>
              </a:lnSpc>
              <a:buFont typeface="Arial"/>
              <a:buChar char="•"/>
            </a:pPr>
            <a:r>
              <a:rPr lang="en-US" sz="255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Overview:</a:t>
            </a:r>
          </a:p>
          <a:p>
            <a:pPr marL="959721" lvl="2" indent="-319907" algn="just">
              <a:lnSpc>
                <a:spcPts val="3111"/>
              </a:lnSpc>
              <a:buFont typeface="Arial"/>
              <a:buChar char="⚬"/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Architecture: Neural Network or Convolutional Neural Network (CNN).</a:t>
            </a:r>
          </a:p>
          <a:p>
            <a:pPr marL="959721" lvl="2" indent="-319907" algn="just">
              <a:lnSpc>
                <a:spcPts val="3111"/>
              </a:lnSpc>
              <a:buFont typeface="Arial"/>
              <a:buChar char="⚬"/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Input: 28x28 pixel grey scale images.  (a black-and-white image or monochrome image)</a:t>
            </a:r>
          </a:p>
          <a:p>
            <a:pPr marL="959721" lvl="2" indent="-319907" algn="just">
              <a:lnSpc>
                <a:spcPts val="3111"/>
              </a:lnSpc>
              <a:buFont typeface="Arial"/>
              <a:buChar char="⚬"/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Output: Predicted digit (0–9).</a:t>
            </a:r>
          </a:p>
          <a:p>
            <a:pPr algn="just">
              <a:lnSpc>
                <a:spcPts val="3111"/>
              </a:lnSpc>
            </a:pPr>
            <a:endParaRPr lang="en-US" sz="222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51837" lvl="1" indent="-275918" algn="just">
              <a:lnSpc>
                <a:spcPts val="3578"/>
              </a:lnSpc>
              <a:buFont typeface="Arial"/>
              <a:buChar char="•"/>
            </a:pPr>
            <a:r>
              <a:rPr lang="en-US" sz="255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 Steps:</a:t>
            </a:r>
          </a:p>
          <a:p>
            <a:pPr algn="just">
              <a:lnSpc>
                <a:spcPts val="3111"/>
              </a:lnSpc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1.Load and preprocess the MNIST dataset.</a:t>
            </a:r>
          </a:p>
          <a:p>
            <a:pPr algn="just">
              <a:lnSpc>
                <a:spcPts val="3111"/>
              </a:lnSpc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2.Design and train the model.</a:t>
            </a:r>
          </a:p>
          <a:p>
            <a:pPr algn="just">
              <a:lnSpc>
                <a:spcPts val="3111"/>
              </a:lnSpc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3.Evaluate the model's accuracy on unseen data.</a:t>
            </a:r>
          </a:p>
          <a:p>
            <a:pPr marL="551837" lvl="1" indent="-275918" algn="just">
              <a:lnSpc>
                <a:spcPts val="3578"/>
              </a:lnSpc>
              <a:buFont typeface="Arial"/>
              <a:buChar char="•"/>
            </a:pPr>
            <a:r>
              <a:rPr lang="en-US" sz="255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Applications:</a:t>
            </a:r>
          </a:p>
          <a:p>
            <a:pPr marL="959721" lvl="2" indent="-319907" algn="just">
              <a:lnSpc>
                <a:spcPts val="3111"/>
              </a:lnSpc>
              <a:buFont typeface="Arial"/>
              <a:buChar char="⚬"/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Optical Character Recognition (OCR).</a:t>
            </a:r>
          </a:p>
          <a:p>
            <a:pPr marL="959721" lvl="2" indent="-319907" algn="just">
              <a:lnSpc>
                <a:spcPts val="3111"/>
              </a:lnSpc>
              <a:buFont typeface="Arial"/>
              <a:buChar char="⚬"/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Automation in data entry and document processing.</a:t>
            </a:r>
          </a:p>
          <a:p>
            <a:pPr marL="551837" lvl="1" indent="-275918" algn="just">
              <a:lnSpc>
                <a:spcPts val="3578"/>
              </a:lnSpc>
              <a:buFont typeface="Arial"/>
              <a:buChar char="•"/>
            </a:pPr>
            <a:r>
              <a:rPr lang="en-US" sz="255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Results:</a:t>
            </a:r>
          </a:p>
          <a:p>
            <a:pPr marL="959721" lvl="2" indent="-319907" algn="just">
              <a:lnSpc>
                <a:spcPts val="3111"/>
              </a:lnSpc>
              <a:buFont typeface="Arial"/>
              <a:buChar char="⚬"/>
            </a:pPr>
            <a:r>
              <a:rPr lang="en-US" sz="22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Achieved high accuracy (~98%) with CNNs on test data.</a:t>
            </a:r>
          </a:p>
          <a:p>
            <a:pPr algn="just">
              <a:lnSpc>
                <a:spcPts val="3111"/>
              </a:lnSpc>
            </a:pPr>
            <a:endParaRPr lang="en-US" sz="222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111"/>
              </a:lnSpc>
            </a:pPr>
            <a:endParaRPr lang="en-US" sz="222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546585" y="7193827"/>
            <a:ext cx="2336107" cy="1314060"/>
          </a:xfrm>
          <a:custGeom>
            <a:avLst/>
            <a:gdLst/>
            <a:ahLst/>
            <a:cxnLst/>
            <a:rect l="l" t="t" r="r" b="b"/>
            <a:pathLst>
              <a:path w="2336107" h="1314060">
                <a:moveTo>
                  <a:pt x="0" y="0"/>
                </a:moveTo>
                <a:lnTo>
                  <a:pt x="2336107" y="0"/>
                </a:lnTo>
                <a:lnTo>
                  <a:pt x="2336107" y="1314060"/>
                </a:lnTo>
                <a:lnTo>
                  <a:pt x="0" y="1314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07285" y="1461216"/>
            <a:ext cx="1688871" cy="192067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2937" y="0"/>
            <a:ext cx="4010216" cy="4114800"/>
          </a:xfrm>
          <a:custGeom>
            <a:avLst/>
            <a:gdLst/>
            <a:ahLst/>
            <a:cxnLst/>
            <a:rect l="l" t="t" r="r" b="b"/>
            <a:pathLst>
              <a:path w="4010216" h="4114800">
                <a:moveTo>
                  <a:pt x="0" y="0"/>
                </a:moveTo>
                <a:lnTo>
                  <a:pt x="4010216" y="0"/>
                </a:lnTo>
                <a:lnTo>
                  <a:pt x="4010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119" y="6141335"/>
            <a:ext cx="4214904" cy="4114800"/>
          </a:xfrm>
          <a:custGeom>
            <a:avLst/>
            <a:gdLst/>
            <a:ahLst/>
            <a:cxnLst/>
            <a:rect l="l" t="t" r="r" b="b"/>
            <a:pathLst>
              <a:path w="4214904" h="4114800">
                <a:moveTo>
                  <a:pt x="0" y="0"/>
                </a:moveTo>
                <a:lnTo>
                  <a:pt x="4214904" y="0"/>
                </a:lnTo>
                <a:lnTo>
                  <a:pt x="4214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883327" y="3952875"/>
            <a:ext cx="15078671" cy="371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0" lvl="1" indent="-388615" algn="l">
              <a:lnSpc>
                <a:spcPts val="59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HANDWRITTEN DIGIT RECOGNITION IS A </a:t>
            </a:r>
          </a:p>
          <a:p>
            <a:pPr algn="l">
              <a:lnSpc>
                <a:spcPts val="5939"/>
              </a:lnSpc>
            </a:pPr>
            <a:r>
              <a:rPr lang="en-US" sz="3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FUNDAMENTAL DEEP LEARNING TASK USING NEURAL NETWORKS. </a:t>
            </a:r>
          </a:p>
          <a:p>
            <a:pPr marL="777230" lvl="1" indent="-388615" algn="l">
              <a:lnSpc>
                <a:spcPts val="59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PROJECT IMPLEMENTS CNN, RNN (LSTM), AND SVM FOR CLASSIFYING HANDWRITTEN DIGITS FROM THE MNIST DATASET.</a:t>
            </a:r>
          </a:p>
          <a:p>
            <a:pPr algn="l">
              <a:lnSpc>
                <a:spcPts val="5939"/>
              </a:lnSpc>
            </a:pPr>
            <a:endParaRPr lang="en-US" sz="3599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513974" y="1412928"/>
            <a:ext cx="812582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8229" y="248396"/>
            <a:ext cx="6632858" cy="4077690"/>
          </a:xfrm>
          <a:custGeom>
            <a:avLst/>
            <a:gdLst/>
            <a:ahLst/>
            <a:cxnLst/>
            <a:rect l="l" t="t" r="r" b="b"/>
            <a:pathLst>
              <a:path w="6632858" h="4077690">
                <a:moveTo>
                  <a:pt x="0" y="0"/>
                </a:moveTo>
                <a:lnTo>
                  <a:pt x="6632859" y="0"/>
                </a:lnTo>
                <a:lnTo>
                  <a:pt x="6632859" y="4077689"/>
                </a:lnTo>
                <a:lnTo>
                  <a:pt x="0" y="407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41" b="-75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367561" y="1028700"/>
            <a:ext cx="4748661" cy="3122245"/>
          </a:xfrm>
          <a:custGeom>
            <a:avLst/>
            <a:gdLst/>
            <a:ahLst/>
            <a:cxnLst/>
            <a:rect l="l" t="t" r="r" b="b"/>
            <a:pathLst>
              <a:path w="4748661" h="3122245">
                <a:moveTo>
                  <a:pt x="0" y="0"/>
                </a:moveTo>
                <a:lnTo>
                  <a:pt x="4748662" y="0"/>
                </a:lnTo>
                <a:lnTo>
                  <a:pt x="4748662" y="3122245"/>
                </a:lnTo>
                <a:lnTo>
                  <a:pt x="0" y="3122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244411" y="4553205"/>
            <a:ext cx="12835252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Purpose: This installs essential Python libraries for building, training, and visualizing a deep learning model.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pandas: Manages datasets in tabular format.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numpy: Performs numerical calculations.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torch: A deep learning framework used for building and training AI models.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torchvision: Provides utilities and prebuilt datasets for computer vision tasks like image processing.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matplotlib: Helps visualize data in charts, graphs, and images.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42673" y="5067300"/>
            <a:ext cx="3174093" cy="344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Libraries</a:t>
            </a:r>
          </a:p>
          <a:p>
            <a:pPr marL="647711" lvl="1" indent="-323856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Pandas</a:t>
            </a:r>
          </a:p>
          <a:p>
            <a:pPr marL="647711" lvl="1" indent="-323856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Numpy</a:t>
            </a:r>
          </a:p>
          <a:p>
            <a:pPr marL="647711" lvl="1" indent="-323856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Torch</a:t>
            </a:r>
          </a:p>
          <a:p>
            <a:pPr marL="647711" lvl="1" indent="-323856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Torchvision</a:t>
            </a:r>
          </a:p>
          <a:p>
            <a:pPr marL="647711" lvl="1" indent="-323856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Matplotlib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22044"/>
            <a:ext cx="13226362" cy="68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METHODOLOGY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50942" y="5928051"/>
            <a:ext cx="3810000" cy="63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Data Collection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40783" y="5928051"/>
            <a:ext cx="3810000" cy="63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Pre</a:t>
            </a:r>
          </a:p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27058" y="5928051"/>
            <a:ext cx="3810000" cy="63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Model CREATION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0942" y="6798001"/>
            <a:ext cx="3810000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Gather relevant data from diverse sources.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40783" y="6798001"/>
            <a:ext cx="3810000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Clean, normalize, and engineer data.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27058" y="6798001"/>
            <a:ext cx="3810000" cy="115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Choose and train ML/DL algorithms for peak performance.</a:t>
            </a:r>
          </a:p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endParaRPr lang="en-US" sz="2000" u="none" strike="noStrike" spc="88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750942" y="3597511"/>
            <a:ext cx="3810000" cy="2140040"/>
            <a:chOff x="0" y="0"/>
            <a:chExt cx="590269" cy="3315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0269" cy="331548"/>
            </a:xfrm>
            <a:custGeom>
              <a:avLst/>
              <a:gdLst/>
              <a:ahLst/>
              <a:cxnLst/>
              <a:rect l="l" t="t" r="r" b="b"/>
              <a:pathLst>
                <a:path w="590269" h="331548">
                  <a:moveTo>
                    <a:pt x="0" y="0"/>
                  </a:moveTo>
                  <a:lnTo>
                    <a:pt x="590269" y="0"/>
                  </a:lnTo>
                  <a:lnTo>
                    <a:pt x="590269" y="331548"/>
                  </a:lnTo>
                  <a:lnTo>
                    <a:pt x="0" y="331548"/>
                  </a:lnTo>
                  <a:close/>
                </a:path>
              </a:pathLst>
            </a:custGeom>
            <a:blipFill>
              <a:blip r:embed="rId2"/>
              <a:stretch>
                <a:fillRect t="-172533" b="-398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40783" y="3597511"/>
            <a:ext cx="3810000" cy="2140040"/>
            <a:chOff x="0" y="0"/>
            <a:chExt cx="590269" cy="3315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0269" cy="331548"/>
            </a:xfrm>
            <a:custGeom>
              <a:avLst/>
              <a:gdLst/>
              <a:ahLst/>
              <a:cxnLst/>
              <a:rect l="l" t="t" r="r" b="b"/>
              <a:pathLst>
                <a:path w="590269" h="331548">
                  <a:moveTo>
                    <a:pt x="0" y="0"/>
                  </a:moveTo>
                  <a:lnTo>
                    <a:pt x="590269" y="0"/>
                  </a:lnTo>
                  <a:lnTo>
                    <a:pt x="590269" y="331548"/>
                  </a:lnTo>
                  <a:lnTo>
                    <a:pt x="0" y="331548"/>
                  </a:lnTo>
                  <a:close/>
                </a:path>
              </a:pathLst>
            </a:custGeom>
            <a:blipFill>
              <a:blip r:embed="rId3"/>
              <a:stretch>
                <a:fillRect b="-14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727058" y="3597511"/>
            <a:ext cx="3810000" cy="2140040"/>
            <a:chOff x="0" y="0"/>
            <a:chExt cx="590269" cy="3315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0269" cy="331548"/>
            </a:xfrm>
            <a:custGeom>
              <a:avLst/>
              <a:gdLst/>
              <a:ahLst/>
              <a:cxnLst/>
              <a:rect l="l" t="t" r="r" b="b"/>
              <a:pathLst>
                <a:path w="590269" h="331548">
                  <a:moveTo>
                    <a:pt x="0" y="0"/>
                  </a:moveTo>
                  <a:lnTo>
                    <a:pt x="590269" y="0"/>
                  </a:lnTo>
                  <a:lnTo>
                    <a:pt x="590269" y="331548"/>
                  </a:lnTo>
                  <a:lnTo>
                    <a:pt x="0" y="331548"/>
                  </a:lnTo>
                  <a:close/>
                </a:path>
              </a:pathLst>
            </a:custGeom>
            <a:blipFill>
              <a:blip r:embed="rId4"/>
              <a:stretch>
                <a:fillRect b="-14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822549" y="223314"/>
            <a:ext cx="3098056" cy="127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04</a:t>
            </a:r>
          </a:p>
        </p:txBody>
      </p:sp>
      <p:sp>
        <p:nvSpPr>
          <p:cNvPr id="16" name="Freeform 16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2082" y="962025"/>
            <a:ext cx="17073936" cy="646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C0B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Methodologies Used in the Code :</a:t>
            </a:r>
          </a:p>
          <a:p>
            <a:pPr algn="l">
              <a:lnSpc>
                <a:spcPts val="4900"/>
              </a:lnSpc>
            </a:pPr>
            <a:endParaRPr lang="en-US" sz="3500" b="1">
              <a:solidFill>
                <a:srgbClr val="00C0B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82933" lvl="1" indent="-291467" algn="l">
              <a:lnSpc>
                <a:spcPts val="3780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Loading:</a:t>
            </a:r>
          </a:p>
          <a:p>
            <a:pPr marL="1165866" lvl="2" indent="-388622" algn="l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Used tensorflow.datasets.MNIST to fetch and split data into training and testing sets.</a:t>
            </a:r>
          </a:p>
          <a:p>
            <a:pPr marL="582933" lvl="1" indent="-291467" algn="l">
              <a:lnSpc>
                <a:spcPts val="3780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Transformation:</a:t>
            </a:r>
          </a:p>
          <a:p>
            <a:pPr marL="1165866" lvl="2" indent="-388622" algn="l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Applied ToTensor() to convert images into PyTorch tensors and normalize pixel values to [0, 1].</a:t>
            </a:r>
          </a:p>
          <a:p>
            <a:pPr marL="582933" lvl="1" indent="-291467" algn="l">
              <a:lnSpc>
                <a:spcPts val="3780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Visualization:</a:t>
            </a:r>
          </a:p>
          <a:p>
            <a:pPr marL="1165866" lvl="2" indent="-388622" algn="l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Used matplotlib.pyplot to display a 4x4 grid of sample images for inspection.</a:t>
            </a:r>
          </a:p>
          <a:p>
            <a:pPr marL="582933" lvl="1" indent="-291467" algn="l">
              <a:lnSpc>
                <a:spcPts val="3780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Inspection:</a:t>
            </a:r>
          </a:p>
          <a:p>
            <a:pPr marL="1165866" lvl="2" indent="-388622" algn="l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Checked the dataset's shape and dimensions to confirm the number of images and labels.</a:t>
            </a:r>
          </a:p>
          <a:p>
            <a:pPr marL="582933" lvl="1" indent="-291467" algn="l">
              <a:lnSpc>
                <a:spcPts val="3780"/>
              </a:lnSpc>
              <a:buAutoNum type="arabicPeriod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Minimal Preprocessing:</a:t>
            </a:r>
          </a:p>
          <a:p>
            <a:pPr marL="1165866" lvl="2" indent="-388622" algn="l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 additional preprocessing (like noise removal or null handling) as MNIST is clean and curated.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151454" y="7110520"/>
            <a:ext cx="2714563" cy="2748925"/>
          </a:xfrm>
          <a:custGeom>
            <a:avLst/>
            <a:gdLst/>
            <a:ahLst/>
            <a:cxnLst/>
            <a:rect l="l" t="t" r="r" b="b"/>
            <a:pathLst>
              <a:path w="2714563" h="2748925">
                <a:moveTo>
                  <a:pt x="0" y="0"/>
                </a:moveTo>
                <a:lnTo>
                  <a:pt x="2714564" y="0"/>
                </a:lnTo>
                <a:lnTo>
                  <a:pt x="2714564" y="2748924"/>
                </a:lnTo>
                <a:lnTo>
                  <a:pt x="0" y="274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2400" y="59817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515" y="4546494"/>
            <a:ext cx="7164067" cy="37457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95600" y="4007885"/>
            <a:ext cx="46689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2549" y="223314"/>
            <a:ext cx="3098056" cy="127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600" y="8292214"/>
            <a:ext cx="1543829" cy="175572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1364</Words>
  <Application>Microsoft Office PowerPoint</Application>
  <PresentationFormat>Custom</PresentationFormat>
  <Paragraphs>217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Open Sauce Bold</vt:lpstr>
      <vt:lpstr>Be Vietnam</vt:lpstr>
      <vt:lpstr>Arial</vt:lpstr>
      <vt:lpstr>Be Vietnam Ultra-Bold</vt:lpstr>
      <vt:lpstr>IBM Plex Sans Bold</vt:lpstr>
      <vt:lpstr>Astron</vt:lpstr>
      <vt:lpstr>Calibri</vt:lpstr>
      <vt:lpstr>IBM Plex Sans</vt:lpstr>
      <vt:lpstr>Canva Sans Bold</vt:lpstr>
      <vt:lpstr>Canva Sans</vt:lpstr>
      <vt:lpstr>Canva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CNN</dc:title>
  <cp:lastModifiedBy>Bastola G</cp:lastModifiedBy>
  <cp:revision>2</cp:revision>
  <dcterms:created xsi:type="dcterms:W3CDTF">2006-08-16T00:00:00Z</dcterms:created>
  <dcterms:modified xsi:type="dcterms:W3CDTF">2025-03-25T16:23:32Z</dcterms:modified>
  <dc:identifier>DAGaparxn2Q</dc:identifier>
</cp:coreProperties>
</file>